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9" r:id="rId2"/>
    <p:sldId id="1033" r:id="rId3"/>
    <p:sldId id="1034" r:id="rId4"/>
    <p:sldId id="30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1D0147-A73D-4A00-B95B-8562EEF8E1D1}" v="5" dt="2025-09-15T13:34:47.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94660"/>
  </p:normalViewPr>
  <p:slideViewPr>
    <p:cSldViewPr snapToGrid="0">
      <p:cViewPr>
        <p:scale>
          <a:sx n="91" d="100"/>
          <a:sy n="91" d="100"/>
        </p:scale>
        <p:origin x="108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nson, Karen" userId="6bbd3b49-c1e6-4940-b244-45ff4dba447c" providerId="ADAL" clId="{041D0147-A73D-4A00-B95B-8562EEF8E1D1}"/>
    <pc:docChg chg="custSel addSld delSld modSld sldOrd delMainMaster">
      <pc:chgData name="Robinson, Karen" userId="6bbd3b49-c1e6-4940-b244-45ff4dba447c" providerId="ADAL" clId="{041D0147-A73D-4A00-B95B-8562EEF8E1D1}" dt="2025-09-16T10:03:49.830" v="371" actId="20577"/>
      <pc:docMkLst>
        <pc:docMk/>
      </pc:docMkLst>
      <pc:sldChg chg="del">
        <pc:chgData name="Robinson, Karen" userId="6bbd3b49-c1e6-4940-b244-45ff4dba447c" providerId="ADAL" clId="{041D0147-A73D-4A00-B95B-8562EEF8E1D1}" dt="2025-09-15T13:35:50.390" v="22" actId="2696"/>
        <pc:sldMkLst>
          <pc:docMk/>
          <pc:sldMk cId="952515995" sldId="256"/>
        </pc:sldMkLst>
      </pc:sldChg>
      <pc:sldChg chg="modSp add mod ord">
        <pc:chgData name="Robinson, Karen" userId="6bbd3b49-c1e6-4940-b244-45ff4dba447c" providerId="ADAL" clId="{041D0147-A73D-4A00-B95B-8562EEF8E1D1}" dt="2025-09-15T13:36:21.843" v="24" actId="20577"/>
        <pc:sldMkLst>
          <pc:docMk/>
          <pc:sldMk cId="4160690856" sldId="279"/>
        </pc:sldMkLst>
        <pc:spChg chg="mod">
          <ac:chgData name="Robinson, Karen" userId="6bbd3b49-c1e6-4940-b244-45ff4dba447c" providerId="ADAL" clId="{041D0147-A73D-4A00-B95B-8562EEF8E1D1}" dt="2025-09-15T13:35:34.134" v="21" actId="20577"/>
          <ac:spMkLst>
            <pc:docMk/>
            <pc:sldMk cId="4160690856" sldId="279"/>
            <ac:spMk id="2" creationId="{7056E183-2311-4D05-BE78-98B3C143C5D3}"/>
          </ac:spMkLst>
        </pc:spChg>
        <pc:spChg chg="mod">
          <ac:chgData name="Robinson, Karen" userId="6bbd3b49-c1e6-4940-b244-45ff4dba447c" providerId="ADAL" clId="{041D0147-A73D-4A00-B95B-8562EEF8E1D1}" dt="2025-09-15T13:36:21.843" v="24" actId="20577"/>
          <ac:spMkLst>
            <pc:docMk/>
            <pc:sldMk cId="4160690856" sldId="279"/>
            <ac:spMk id="3" creationId="{793D4D34-D582-4501-98FB-3406047AC177}"/>
          </ac:spMkLst>
        </pc:spChg>
      </pc:sldChg>
      <pc:sldChg chg="modSp mod ord">
        <pc:chgData name="Robinson, Karen" userId="6bbd3b49-c1e6-4940-b244-45ff4dba447c" providerId="ADAL" clId="{041D0147-A73D-4A00-B95B-8562EEF8E1D1}" dt="2025-09-16T10:03:49.830" v="371" actId="20577"/>
        <pc:sldMkLst>
          <pc:docMk/>
          <pc:sldMk cId="732081001" sldId="307"/>
        </pc:sldMkLst>
        <pc:spChg chg="mod">
          <ac:chgData name="Robinson, Karen" userId="6bbd3b49-c1e6-4940-b244-45ff4dba447c" providerId="ADAL" clId="{041D0147-A73D-4A00-B95B-8562EEF8E1D1}" dt="2025-09-16T10:03:49.830" v="371" actId="20577"/>
          <ac:spMkLst>
            <pc:docMk/>
            <pc:sldMk cId="732081001" sldId="307"/>
            <ac:spMk id="6" creationId="{415D38B5-4B8A-7786-3FF3-179AC1BD4EBF}"/>
          </ac:spMkLst>
        </pc:spChg>
      </pc:sldChg>
      <pc:sldChg chg="ord">
        <pc:chgData name="Robinson, Karen" userId="6bbd3b49-c1e6-4940-b244-45ff4dba447c" providerId="ADAL" clId="{041D0147-A73D-4A00-B95B-8562EEF8E1D1}" dt="2025-09-15T13:35:01.623" v="8"/>
        <pc:sldMkLst>
          <pc:docMk/>
          <pc:sldMk cId="2072999237" sldId="1033"/>
        </pc:sldMkLst>
      </pc:sldChg>
      <pc:sldChg chg="addSp">
        <pc:chgData name="Robinson, Karen" userId="6bbd3b49-c1e6-4940-b244-45ff4dba447c" providerId="ADAL" clId="{041D0147-A73D-4A00-B95B-8562EEF8E1D1}" dt="2025-09-15T13:34:06.415" v="1"/>
        <pc:sldMkLst>
          <pc:docMk/>
          <pc:sldMk cId="3426926364" sldId="1034"/>
        </pc:sldMkLst>
        <pc:graphicFrameChg chg="add">
          <ac:chgData name="Robinson, Karen" userId="6bbd3b49-c1e6-4940-b244-45ff4dba447c" providerId="ADAL" clId="{041D0147-A73D-4A00-B95B-8562EEF8E1D1}" dt="2025-09-15T13:34:06.415" v="1"/>
          <ac:graphicFrameMkLst>
            <pc:docMk/>
            <pc:sldMk cId="3426926364" sldId="1034"/>
            <ac:graphicFrameMk id="3" creationId="{C5CA8B4C-A795-A080-C3DF-67E495E20739}"/>
          </ac:graphicFrameMkLst>
        </pc:graphicFrameChg>
      </pc:sldChg>
      <pc:sldMasterChg chg="del delSldLayout">
        <pc:chgData name="Robinson, Karen" userId="6bbd3b49-c1e6-4940-b244-45ff4dba447c" providerId="ADAL" clId="{041D0147-A73D-4A00-B95B-8562EEF8E1D1}" dt="2025-09-15T13:35:50.390" v="22" actId="2696"/>
        <pc:sldMasterMkLst>
          <pc:docMk/>
          <pc:sldMasterMk cId="409120922" sldId="2147483648"/>
        </pc:sldMasterMkLst>
        <pc:sldLayoutChg chg="del">
          <pc:chgData name="Robinson, Karen" userId="6bbd3b49-c1e6-4940-b244-45ff4dba447c" providerId="ADAL" clId="{041D0147-A73D-4A00-B95B-8562EEF8E1D1}" dt="2025-09-15T13:35:50.390" v="22" actId="2696"/>
          <pc:sldLayoutMkLst>
            <pc:docMk/>
            <pc:sldMasterMk cId="409120922" sldId="2147483648"/>
            <pc:sldLayoutMk cId="1437267620" sldId="2147483649"/>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496665480" sldId="2147483650"/>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2031536490" sldId="2147483651"/>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3543559291" sldId="2147483652"/>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1992520899" sldId="2147483653"/>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2751836169" sldId="2147483654"/>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2337851796" sldId="2147483655"/>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1363388535" sldId="2147483656"/>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1949422965" sldId="2147483657"/>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2481336411" sldId="2147483658"/>
          </pc:sldLayoutMkLst>
        </pc:sldLayoutChg>
        <pc:sldLayoutChg chg="del">
          <pc:chgData name="Robinson, Karen" userId="6bbd3b49-c1e6-4940-b244-45ff4dba447c" providerId="ADAL" clId="{041D0147-A73D-4A00-B95B-8562EEF8E1D1}" dt="2025-09-15T13:35:50.390" v="22" actId="2696"/>
          <pc:sldLayoutMkLst>
            <pc:docMk/>
            <pc:sldMasterMk cId="409120922" sldId="2147483648"/>
            <pc:sldLayoutMk cId="1812806983"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A18B5F-66D4-419B-A9F4-7EDE67730266}" type="datetimeFigureOut">
              <a:rPr lang="en-GB" smtClean="0"/>
              <a:t>15/09/2025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81247-FAA7-4148-B56B-D465B3B5C7E6}" type="slidenum">
              <a:rPr lang="en-GB" smtClean="0"/>
              <a:t>‹#›</a:t>
            </a:fld>
            <a:endParaRPr lang="en-GB"/>
          </a:p>
        </p:txBody>
      </p:sp>
    </p:spTree>
    <p:extLst>
      <p:ext uri="{BB962C8B-B14F-4D97-AF65-F5344CB8AC3E}">
        <p14:creationId xmlns:p14="http://schemas.microsoft.com/office/powerpoint/2010/main" val="3955788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a number of key terms that are used when talking about carbon sinks:</a:t>
            </a:r>
          </a:p>
          <a:p>
            <a:pPr marL="171450" indent="-171450">
              <a:buFont typeface="Arial" panose="020B0604020202020204" pitchFamily="34" charset="0"/>
              <a:buChar char="•"/>
            </a:pPr>
            <a:r>
              <a:rPr lang="en-GB" dirty="0"/>
              <a:t>A carbon sink is </a:t>
            </a:r>
            <a:r>
              <a:rPr lang="en-GB" b="1" dirty="0"/>
              <a:t>reservoir</a:t>
            </a:r>
            <a:r>
              <a:rPr lang="en-GB" dirty="0"/>
              <a:t>, such as a habitat that accumulates and stores carbon.</a:t>
            </a:r>
          </a:p>
          <a:p>
            <a:pPr marL="171450" indent="-171450">
              <a:buFont typeface="Arial" panose="020B0604020202020204" pitchFamily="34" charset="0"/>
              <a:buChar char="•"/>
            </a:pPr>
            <a:r>
              <a:rPr lang="en-GB" dirty="0"/>
              <a:t>A carbon store how much carbon is stored in the water column surface sediments and biomass. This can be both long term and short term storage. Carbon sequestration is the process by which carbon is taken in and stored long terms as is expressed as a rate as opposed to a static value. Sequestration is an important ecosystem service as it plays an important role in climate regulation.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36E6A4-55B7-42F1-9F58-6BBDBC7E90C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2811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74A85-F07A-2BC7-9700-7E3DC24E9A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9357EF-74BB-EFB1-C4EB-13DAEE976F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CEAFAA-0AF6-9785-99AE-8F6FFD4A0EB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58B390C-5C21-6488-AF12-7B8CCDEC736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36E6A4-55B7-42F1-9F58-6BBDBC7E90C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3260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050" name="Picture 2" descr="SUPERGRAPHIC_FINA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365626"/>
            <a:ext cx="12192000" cy="24923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itle 1"/>
          <p:cNvSpPr>
            <a:spLocks noGrp="1"/>
          </p:cNvSpPr>
          <p:nvPr>
            <p:ph type="ctrTitle"/>
          </p:nvPr>
        </p:nvSpPr>
        <p:spPr>
          <a:xfrm>
            <a:off x="914400" y="1983359"/>
            <a:ext cx="10363200" cy="1470025"/>
          </a:xfrm>
        </p:spPr>
        <p:txBody>
          <a:bodyPr>
            <a:noAutofit/>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828800" y="3726557"/>
            <a:ext cx="8534400" cy="1752600"/>
          </a:xfrm>
        </p:spPr>
        <p:txBody>
          <a:bodyPr>
            <a:noAutofit/>
          </a:bodyPr>
          <a:lstStyle>
            <a:lvl1pPr marL="0" indent="0" algn="ctr">
              <a:buNone/>
              <a:defRPr>
                <a:solidFill>
                  <a:srgbClr val="0091A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4" name="Date Placeholder 3"/>
          <p:cNvSpPr>
            <a:spLocks noGrp="1"/>
          </p:cNvSpPr>
          <p:nvPr>
            <p:ph type="dt" sz="half" idx="10"/>
          </p:nvPr>
        </p:nvSpPr>
        <p:spPr/>
        <p:txBody>
          <a:bodyPr vert="horz" lIns="0" tIns="0" rIns="0" bIns="0" rtlCol="0" anchor="b" anchorCtr="0"/>
          <a:lstStyle>
            <a:lvl1pPr>
              <a:defRPr lang="en-GB" smtClean="0"/>
            </a:lvl1pPr>
          </a:lstStyle>
          <a:p>
            <a:pPr algn="r"/>
            <a:fld id="{95B698E4-0AB5-410A-A0CD-38C73D25D732}" type="datetime3">
              <a:rPr lang="en-GB" smtClean="0"/>
              <a:pPr algn="r"/>
              <a:t>15 September, 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vert="horz" lIns="0" tIns="0" rIns="0" bIns="0" rtlCol="0" anchor="b" anchorCtr="0"/>
          <a:lstStyle>
            <a:lvl1pPr>
              <a:defRPr lang="en-GB" smtClean="0"/>
            </a:lvl1pPr>
          </a:lstStyle>
          <a:p>
            <a:pPr algn="r"/>
            <a:fld id="{1EB79DAB-90E4-4F14-9B31-761BB9951B41}" type="slidenum">
              <a:rPr lang="en-GB" smtClean="0"/>
              <a:pPr algn="r"/>
              <a:t>‹#›</a:t>
            </a:fld>
            <a:endParaRPr lang="en-GB"/>
          </a:p>
        </p:txBody>
      </p:sp>
    </p:spTree>
    <p:extLst>
      <p:ext uri="{BB962C8B-B14F-4D97-AF65-F5344CB8AC3E}">
        <p14:creationId xmlns:p14="http://schemas.microsoft.com/office/powerpoint/2010/main" val="3771564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1799" y="476250"/>
            <a:ext cx="8760884" cy="1223963"/>
          </a:xfrm>
        </p:spPr>
        <p:txBody>
          <a:bodyPr vert="horz" lIns="0" tIns="0" rIns="0" bIns="0" rtlCol="0" anchor="ctr">
            <a:noAutofit/>
          </a:bodyPr>
          <a:lstStyle>
            <a:lvl1pPr>
              <a:defRPr lang="en-GB"/>
            </a:lvl1pPr>
          </a:lstStyle>
          <a:p>
            <a:pPr lvl="0"/>
            <a:r>
              <a:rPr lang="en-US"/>
              <a:t>Click to edit Master title style</a:t>
            </a:r>
            <a:endParaRPr lang="en-GB" dirty="0"/>
          </a:p>
        </p:txBody>
      </p:sp>
      <p:sp>
        <p:nvSpPr>
          <p:cNvPr id="3" name="Picture Placeholder 2"/>
          <p:cNvSpPr>
            <a:spLocks noGrp="1"/>
          </p:cNvSpPr>
          <p:nvPr>
            <p:ph type="pic" idx="1"/>
          </p:nvPr>
        </p:nvSpPr>
        <p:spPr>
          <a:xfrm>
            <a:off x="431799" y="1989138"/>
            <a:ext cx="8760884" cy="4608214"/>
          </a:xfrm>
        </p:spPr>
        <p:txBody>
          <a:bodyPr>
            <a:noAutofit/>
          </a:bodyPr>
          <a:lstStyle>
            <a:lvl1pPr marL="0" indent="0" algn="l">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dirty="0"/>
          </a:p>
        </p:txBody>
      </p:sp>
      <p:sp>
        <p:nvSpPr>
          <p:cNvPr id="4" name="Text Placeholder 3"/>
          <p:cNvSpPr>
            <a:spLocks noGrp="1"/>
          </p:cNvSpPr>
          <p:nvPr>
            <p:ph type="body" sz="half" idx="2"/>
          </p:nvPr>
        </p:nvSpPr>
        <p:spPr>
          <a:xfrm>
            <a:off x="9306984" y="1989138"/>
            <a:ext cx="2453216" cy="4608214"/>
          </a:xfrm>
        </p:spPr>
        <p:txBody>
          <a:bodyPr>
            <a:noAutofit/>
          </a:bodyPr>
          <a:lstStyle>
            <a:lvl1pPr marL="0" indent="0">
              <a:spcBef>
                <a:spcPts val="600"/>
              </a:spcBef>
              <a:buNone/>
              <a:defRPr sz="1400" b="0" i="1">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lgn="r"/>
            <a:fld id="{1EB79DAB-90E4-4F14-9B31-761BB9951B41}" type="slidenum">
              <a:rPr lang="en-GB" smtClean="0"/>
              <a:pPr algn="r"/>
              <a:t>‹#›</a:t>
            </a:fld>
            <a:endParaRPr lang="en-GB" dirty="0"/>
          </a:p>
        </p:txBody>
      </p:sp>
    </p:spTree>
    <p:extLst>
      <p:ext uri="{BB962C8B-B14F-4D97-AF65-F5344CB8AC3E}">
        <p14:creationId xmlns:p14="http://schemas.microsoft.com/office/powerpoint/2010/main" val="262389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dirty="0"/>
          </a:p>
        </p:txBody>
      </p:sp>
      <p:sp>
        <p:nvSpPr>
          <p:cNvPr id="3" name="Vertical Text Placeholder 2"/>
          <p:cNvSpPr>
            <a:spLocks noGrp="1"/>
          </p:cNvSpPr>
          <p:nvPr>
            <p:ph type="body" orient="vert" idx="1"/>
          </p:nvPr>
        </p:nvSpPr>
        <p:spPr>
          <a:xfrm>
            <a:off x="431800" y="1989138"/>
            <a:ext cx="11328400" cy="4536206"/>
          </a:xfrm>
        </p:spPr>
        <p:txBody>
          <a:bodyPr vert="eaVe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1611323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6984" y="1844824"/>
            <a:ext cx="2453216" cy="4608513"/>
          </a:xfrm>
        </p:spPr>
        <p:txBody>
          <a:bodyPr vert="eaVert">
            <a:noAutofit/>
          </a:bodyPr>
          <a:lstStyle/>
          <a:p>
            <a:r>
              <a:rPr lang="en-US"/>
              <a:t>Click to edit Master title style</a:t>
            </a:r>
            <a:endParaRPr lang="en-GB" dirty="0"/>
          </a:p>
        </p:txBody>
      </p:sp>
      <p:sp>
        <p:nvSpPr>
          <p:cNvPr id="3" name="Vertical Text Placeholder 2"/>
          <p:cNvSpPr>
            <a:spLocks noGrp="1"/>
          </p:cNvSpPr>
          <p:nvPr>
            <p:ph type="body" orient="vert" idx="1"/>
          </p:nvPr>
        </p:nvSpPr>
        <p:spPr>
          <a:xfrm>
            <a:off x="609599" y="548681"/>
            <a:ext cx="8583084" cy="6003707"/>
          </a:xfrm>
        </p:spPr>
        <p:txBody>
          <a:bodyPr vert="eaVe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316895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dirty="0"/>
          </a:p>
        </p:txBody>
      </p:sp>
      <p:sp>
        <p:nvSpPr>
          <p:cNvPr id="3" name="Content Placeholder 2"/>
          <p:cNvSpPr>
            <a:spLocks noGrp="1"/>
          </p:cNvSpPr>
          <p:nvPr>
            <p:ph idx="1"/>
          </p:nvPr>
        </p:nvSpPr>
        <p:spPr>
          <a:xfrm>
            <a:off x="431800" y="1916832"/>
            <a:ext cx="11328400" cy="4536356"/>
          </a:xfrm>
        </p:spPr>
        <p:txBody>
          <a:bodyPr>
            <a:noAutofit/>
          </a:bodyPr>
          <a:lstStyle>
            <a:lvl1pPr>
              <a:defRPr sz="2400"/>
            </a:lvl1pPr>
            <a:lvl2pPr>
              <a:defRPr sz="24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lvl1pPr algn="r">
              <a:defRPr>
                <a:solidFill>
                  <a:srgbClr val="3C3C41"/>
                </a:solidFill>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2886812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2" descr="SUPERGRAPHIC_FINA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365626"/>
            <a:ext cx="12192000" cy="24923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itle 1"/>
          <p:cNvSpPr>
            <a:spLocks noGrp="1"/>
          </p:cNvSpPr>
          <p:nvPr>
            <p:ph type="title"/>
          </p:nvPr>
        </p:nvSpPr>
        <p:spPr>
          <a:xfrm>
            <a:off x="963084" y="3507086"/>
            <a:ext cx="10363200" cy="1362075"/>
          </a:xfrm>
        </p:spPr>
        <p:txBody>
          <a:bodyPr anchor="t">
            <a:normAutofit/>
          </a:bodyPr>
          <a:lstStyle>
            <a:lvl1pPr algn="l">
              <a:defRPr sz="3200" b="0" cap="all"/>
            </a:lvl1pPr>
          </a:lstStyle>
          <a:p>
            <a:r>
              <a:rPr lang="en-US"/>
              <a:t>Click to edit Master title style</a:t>
            </a:r>
            <a:endParaRPr lang="en-GB" dirty="0"/>
          </a:p>
        </p:txBody>
      </p:sp>
      <p:sp>
        <p:nvSpPr>
          <p:cNvPr id="3" name="Text Placeholder 2"/>
          <p:cNvSpPr>
            <a:spLocks noGrp="1"/>
          </p:cNvSpPr>
          <p:nvPr>
            <p:ph type="body" idx="1"/>
          </p:nvPr>
        </p:nvSpPr>
        <p:spPr>
          <a:xfrm>
            <a:off x="963084" y="2006899"/>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53613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dirty="0"/>
          </a:p>
        </p:txBody>
      </p:sp>
      <p:sp>
        <p:nvSpPr>
          <p:cNvPr id="3" name="Content Placeholder 2"/>
          <p:cNvSpPr>
            <a:spLocks noGrp="1"/>
          </p:cNvSpPr>
          <p:nvPr>
            <p:ph sz="half" idx="1"/>
          </p:nvPr>
        </p:nvSpPr>
        <p:spPr>
          <a:xfrm>
            <a:off x="431800" y="1916833"/>
            <a:ext cx="5558400" cy="4525963"/>
          </a:xfrm>
        </p:spPr>
        <p:txBody>
          <a:bodyPr>
            <a:no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365495" y="1916833"/>
            <a:ext cx="5384800" cy="4525963"/>
          </a:xfrm>
        </p:spPr>
        <p:txBody>
          <a:bodyPr>
            <a:no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311121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orizonta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1EB79DAB-90E4-4F14-9B31-761BB9951B41}" type="slidenum">
              <a:rPr lang="en-GB" smtClean="0"/>
              <a:pPr/>
              <a:t>‹#›</a:t>
            </a:fld>
            <a:endParaRPr lang="en-GB"/>
          </a:p>
        </p:txBody>
      </p:sp>
      <p:sp>
        <p:nvSpPr>
          <p:cNvPr id="8" name="Content Placeholder 2"/>
          <p:cNvSpPr>
            <a:spLocks noGrp="1"/>
          </p:cNvSpPr>
          <p:nvPr>
            <p:ph sz="half" idx="1"/>
          </p:nvPr>
        </p:nvSpPr>
        <p:spPr>
          <a:xfrm>
            <a:off x="431800" y="1916831"/>
            <a:ext cx="11328400" cy="2160000"/>
          </a:xfrm>
        </p:spPr>
        <p:txBody>
          <a:bodyPr>
            <a:no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3"/>
          <p:cNvSpPr>
            <a:spLocks noGrp="1"/>
          </p:cNvSpPr>
          <p:nvPr>
            <p:ph sz="half" idx="2"/>
          </p:nvPr>
        </p:nvSpPr>
        <p:spPr>
          <a:xfrm>
            <a:off x="431801" y="4293096"/>
            <a:ext cx="11318495" cy="2160000"/>
          </a:xfrm>
        </p:spPr>
        <p:txBody>
          <a:bodyPr>
            <a:no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9951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31801" y="476250"/>
            <a:ext cx="8775700" cy="1223963"/>
          </a:xfrm>
        </p:spPr>
        <p:txBody>
          <a:bodyPr>
            <a:noAutofit/>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431800" y="1989138"/>
            <a:ext cx="5558400" cy="63976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31800" y="2708920"/>
            <a:ext cx="5558400" cy="3951288"/>
          </a:xfrm>
        </p:spPr>
        <p:txBody>
          <a:bodyPr>
            <a:no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201800" y="1989138"/>
            <a:ext cx="5558400" cy="63976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1800" y="2708920"/>
            <a:ext cx="5558400" cy="3951288"/>
          </a:xfrm>
        </p:spPr>
        <p:txBody>
          <a:bodyPr>
            <a:no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3774344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1663324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1E02EA0E-FF6F-4CE6-9D55-67502EE03C71}" type="datetime3">
              <a:rPr lang="en-GB" smtClean="0"/>
              <a:pPr/>
              <a:t>15 September, 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lvl1pPr algn="r">
              <a:defRPr/>
            </a:lvl1pPr>
          </a:lstStyle>
          <a:p>
            <a:fld id="{1EB79DAB-90E4-4F14-9B31-761BB9951B41}" type="slidenum">
              <a:rPr lang="en-GB" smtClean="0"/>
              <a:pPr/>
              <a:t>‹#›</a:t>
            </a:fld>
            <a:endParaRPr lang="en-GB"/>
          </a:p>
        </p:txBody>
      </p:sp>
    </p:spTree>
    <p:extLst>
      <p:ext uri="{BB962C8B-B14F-4D97-AF65-F5344CB8AC3E}">
        <p14:creationId xmlns:p14="http://schemas.microsoft.com/office/powerpoint/2010/main" val="130695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1801" y="476250"/>
            <a:ext cx="8760884" cy="1223963"/>
          </a:xfrm>
        </p:spPr>
        <p:txBody>
          <a:bodyPr vert="horz" lIns="0" tIns="0" rIns="0" bIns="0" rtlCol="0" anchor="ctr">
            <a:noAutofit/>
          </a:bodyPr>
          <a:lstStyle>
            <a:lvl1pPr>
              <a:defRPr lang="en-GB" dirty="0"/>
            </a:lvl1pPr>
          </a:lstStyle>
          <a:p>
            <a:pPr lvl="0"/>
            <a:r>
              <a:rPr lang="en-US"/>
              <a:t>Click to edit Master title style</a:t>
            </a:r>
            <a:endParaRPr lang="en-GB" dirty="0"/>
          </a:p>
        </p:txBody>
      </p:sp>
      <p:sp>
        <p:nvSpPr>
          <p:cNvPr id="3" name="Content Placeholder 2"/>
          <p:cNvSpPr>
            <a:spLocks noGrp="1"/>
          </p:cNvSpPr>
          <p:nvPr>
            <p:ph idx="1"/>
          </p:nvPr>
        </p:nvSpPr>
        <p:spPr>
          <a:xfrm>
            <a:off x="431799" y="1916833"/>
            <a:ext cx="8760884" cy="4608511"/>
          </a:xfrm>
        </p:spPr>
        <p:txBody>
          <a:bodyPr>
            <a:noAutofit/>
          </a:bodyPr>
          <a:lstStyle>
            <a:lvl1pPr>
              <a:defRPr sz="2400"/>
            </a:lvl1pPr>
            <a:lvl2pPr>
              <a:defRPr sz="24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9306984" y="1978026"/>
            <a:ext cx="2453216" cy="4542032"/>
          </a:xfrm>
        </p:spPr>
        <p:txBody>
          <a:bodyPr>
            <a:noAutofit/>
          </a:bodyPr>
          <a:lstStyle>
            <a:lvl1pPr marL="0" indent="0">
              <a:spcBef>
                <a:spcPts val="600"/>
              </a:spcBef>
              <a:spcAft>
                <a:spcPts val="600"/>
              </a:spcAft>
              <a:buNone/>
              <a:defRPr sz="1400" b="0" i="1">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lgn="r">
              <a:defRPr/>
            </a:lvl1pPr>
          </a:lstStyle>
          <a:p>
            <a:fld id="{1EB79DAB-90E4-4F14-9B31-761BB9951B41}" type="slidenum">
              <a:rPr lang="en-GB" smtClean="0"/>
              <a:pPr/>
              <a:t>‹#›</a:t>
            </a:fld>
            <a:endParaRPr lang="en-GB" dirty="0"/>
          </a:p>
        </p:txBody>
      </p:sp>
    </p:spTree>
    <p:extLst>
      <p:ext uri="{BB962C8B-B14F-4D97-AF65-F5344CB8AC3E}">
        <p14:creationId xmlns:p14="http://schemas.microsoft.com/office/powerpoint/2010/main" val="3375787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801" y="476250"/>
            <a:ext cx="8775700" cy="1223963"/>
          </a:xfrm>
          <a:prstGeom prst="rect">
            <a:avLst/>
          </a:prstGeom>
        </p:spPr>
        <p:txBody>
          <a:bodyPr vert="horz" lIns="0" tIns="0" rIns="0" bIns="0" rtlCol="0" anchor="ctr">
            <a:normAutofit/>
          </a:bodyPr>
          <a:lstStyle/>
          <a:p>
            <a:r>
              <a:rPr lang="en-US"/>
              <a:t>Click to edit Master title style</a:t>
            </a:r>
            <a:endParaRPr lang="en-GB" dirty="0"/>
          </a:p>
        </p:txBody>
      </p:sp>
      <p:pic>
        <p:nvPicPr>
          <p:cNvPr id="1026" name="Picture 2" descr="NRW_logo_CMYK_stack"/>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9499601" y="581026"/>
            <a:ext cx="2207684"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431800" y="1916833"/>
            <a:ext cx="11150600" cy="4209331"/>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2"/>
          </p:nvPr>
        </p:nvSpPr>
        <p:spPr>
          <a:xfrm>
            <a:off x="6348528" y="63592"/>
            <a:ext cx="2844800" cy="365125"/>
          </a:xfrm>
          <a:prstGeom prst="rect">
            <a:avLst/>
          </a:prstGeom>
        </p:spPr>
        <p:txBody>
          <a:bodyPr vert="horz" lIns="0" tIns="0" rIns="0" bIns="0" rtlCol="0" anchor="b" anchorCtr="0"/>
          <a:lstStyle>
            <a:lvl1pPr algn="r">
              <a:defRPr lang="en-GB" sz="900" b="1" smtClean="0">
                <a:solidFill>
                  <a:schemeClr val="tx2"/>
                </a:solidFill>
              </a:defRPr>
            </a:lvl1pPr>
          </a:lstStyle>
          <a:p>
            <a:fld id="{41B6A8E4-17AA-4AC4-89B9-B29C821773F6}" type="datetime3">
              <a:rPr lang="en-GB" smtClean="0"/>
              <a:pPr/>
              <a:t>15 September, 2025</a:t>
            </a:fld>
            <a:endParaRPr lang="en-GB" dirty="0"/>
          </a:p>
        </p:txBody>
      </p:sp>
      <p:sp>
        <p:nvSpPr>
          <p:cNvPr id="5" name="Footer Placeholder 4"/>
          <p:cNvSpPr>
            <a:spLocks noGrp="1"/>
          </p:cNvSpPr>
          <p:nvPr>
            <p:ph type="ftr" sz="quarter" idx="3"/>
          </p:nvPr>
        </p:nvSpPr>
        <p:spPr>
          <a:xfrm>
            <a:off x="9309099" y="116632"/>
            <a:ext cx="2451100" cy="312084"/>
          </a:xfrm>
          <a:prstGeom prst="rect">
            <a:avLst/>
          </a:prstGeom>
        </p:spPr>
        <p:txBody>
          <a:bodyPr vert="horz" lIns="0" tIns="0" rIns="0" bIns="0" rtlCol="0" anchor="b" anchorCtr="0"/>
          <a:lstStyle>
            <a:lvl1pPr algn="r">
              <a:defRPr sz="900" b="1">
                <a:solidFill>
                  <a:schemeClr val="tx2"/>
                </a:solidFill>
              </a:defRPr>
            </a:lvl1pPr>
          </a:lstStyle>
          <a:p>
            <a:endParaRPr lang="en-GB" dirty="0"/>
          </a:p>
        </p:txBody>
      </p:sp>
      <p:sp>
        <p:nvSpPr>
          <p:cNvPr id="6" name="Slide Number Placeholder 5"/>
          <p:cNvSpPr>
            <a:spLocks noGrp="1"/>
          </p:cNvSpPr>
          <p:nvPr>
            <p:ph type="sldNum" sz="quarter" idx="4"/>
          </p:nvPr>
        </p:nvSpPr>
        <p:spPr>
          <a:xfrm>
            <a:off x="9207500" y="6413501"/>
            <a:ext cx="2844800" cy="365125"/>
          </a:xfrm>
          <a:prstGeom prst="rect">
            <a:avLst/>
          </a:prstGeom>
        </p:spPr>
        <p:txBody>
          <a:bodyPr vert="horz" lIns="0" tIns="0" rIns="0" bIns="0" rtlCol="0" anchor="b" anchorCtr="0"/>
          <a:lstStyle>
            <a:lvl1pPr algn="r">
              <a:defRPr lang="en-GB" sz="900" b="1" smtClean="0">
                <a:solidFill>
                  <a:schemeClr val="tx2"/>
                </a:solidFill>
              </a:defRPr>
            </a:lvl1pPr>
          </a:lstStyle>
          <a:p>
            <a:fld id="{1EB79DAB-90E4-4F14-9B31-761BB9951B41}" type="slidenum">
              <a:rPr lang="en-GB" smtClean="0"/>
              <a:pPr/>
              <a:t>‹#›</a:t>
            </a:fld>
            <a:endParaRPr lang="en-GB"/>
          </a:p>
        </p:txBody>
      </p:sp>
      <p:sp>
        <p:nvSpPr>
          <p:cNvPr id="7" name="AutoShape 2"/>
          <p:cNvSpPr>
            <a:spLocks noChangeArrowheads="1"/>
          </p:cNvSpPr>
          <p:nvPr/>
        </p:nvSpPr>
        <p:spPr bwMode="auto">
          <a:xfrm>
            <a:off x="9309101" y="428625"/>
            <a:ext cx="2451100" cy="31750"/>
          </a:xfrm>
          <a:prstGeom prst="roundRect">
            <a:avLst>
              <a:gd name="adj" fmla="val 50000"/>
            </a:avLst>
          </a:prstGeom>
          <a:solidFill>
            <a:schemeClr val="tx2"/>
          </a:solidFill>
          <a:ln>
            <a:noFill/>
          </a:ln>
          <a:effectLst/>
        </p:spPr>
        <p:txBody>
          <a:bodyPr vert="horz" wrap="none" lIns="91440" tIns="45720" rIns="91440" bIns="45720" numCol="1" anchor="ctr" anchorCtr="0" compatLnSpc="1">
            <a:prstTxWarp prst="textNoShape">
              <a:avLst/>
            </a:prstTxWarp>
          </a:bodyPr>
          <a:lstStyle/>
          <a:p>
            <a:endParaRPr lang="en-GB" sz="1800"/>
          </a:p>
        </p:txBody>
      </p:sp>
      <p:sp>
        <p:nvSpPr>
          <p:cNvPr id="8" name="AutoShape 3"/>
          <p:cNvSpPr>
            <a:spLocks noChangeArrowheads="1"/>
          </p:cNvSpPr>
          <p:nvPr/>
        </p:nvSpPr>
        <p:spPr bwMode="auto">
          <a:xfrm flipV="1">
            <a:off x="431801" y="428625"/>
            <a:ext cx="8775700" cy="31750"/>
          </a:xfrm>
          <a:prstGeom prst="roundRect">
            <a:avLst>
              <a:gd name="adj" fmla="val 50000"/>
            </a:avLst>
          </a:prstGeom>
          <a:solidFill>
            <a:schemeClr val="tx2"/>
          </a:solidFill>
          <a:ln>
            <a:noFill/>
          </a:ln>
          <a:effectLst/>
        </p:spPr>
        <p:txBody>
          <a:bodyPr vert="horz" wrap="none" lIns="91440" tIns="45720" rIns="91440" bIns="45720" numCol="1" anchor="ctr" anchorCtr="0" compatLnSpc="1">
            <a:prstTxWarp prst="textNoShape">
              <a:avLst/>
            </a:prstTxWarp>
          </a:bodyPr>
          <a:lstStyle/>
          <a:p>
            <a:endParaRPr lang="en-GB" sz="1800"/>
          </a:p>
        </p:txBody>
      </p:sp>
    </p:spTree>
    <p:extLst>
      <p:ext uri="{BB962C8B-B14F-4D97-AF65-F5344CB8AC3E}">
        <p14:creationId xmlns:p14="http://schemas.microsoft.com/office/powerpoint/2010/main" val="2027828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spcBef>
          <a:spcPct val="0"/>
        </a:spcBef>
        <a:buNone/>
        <a:defRPr sz="3200" b="1"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400" b="1" kern="1200">
          <a:solidFill>
            <a:srgbClr val="0091A5"/>
          </a:solidFill>
          <a:latin typeface="+mn-lt"/>
          <a:ea typeface="+mn-ea"/>
          <a:cs typeface="+mn-cs"/>
        </a:defRPr>
      </a:lvl1pPr>
      <a:lvl2pPr marL="0" indent="0" algn="l" defTabSz="914400" rtl="0" eaLnBrk="1" latinLnBrk="0" hangingPunct="1">
        <a:spcBef>
          <a:spcPct val="20000"/>
        </a:spcBef>
        <a:buFontTx/>
        <a:buNone/>
        <a:defRPr sz="2400" kern="1200">
          <a:solidFill>
            <a:schemeClr val="tx1"/>
          </a:solidFill>
          <a:latin typeface="+mn-lt"/>
          <a:ea typeface="+mn-ea"/>
          <a:cs typeface="+mn-cs"/>
        </a:defRPr>
      </a:lvl2pPr>
      <a:lvl3pPr marL="266700" indent="-2667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542925" indent="-276225"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809625" indent="-266700" algn="l" defTabSz="914400" rtl="0" eaLnBrk="1" latinLnBrk="0" hangingPunct="1">
        <a:spcBef>
          <a:spcPct val="20000"/>
        </a:spcBef>
        <a:buFont typeface="Wingdings"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6E183-2311-4D05-BE78-98B3C143C5D3}"/>
              </a:ext>
            </a:extLst>
          </p:cNvPr>
          <p:cNvSpPr>
            <a:spLocks noGrp="1"/>
          </p:cNvSpPr>
          <p:nvPr>
            <p:ph type="title"/>
          </p:nvPr>
        </p:nvSpPr>
        <p:spPr>
          <a:xfrm>
            <a:off x="431801" y="476250"/>
            <a:ext cx="9452428" cy="917121"/>
          </a:xfrm>
        </p:spPr>
        <p:txBody>
          <a:bodyPr/>
          <a:lstStyle/>
          <a:p>
            <a:r>
              <a:rPr lang="en-GB" dirty="0"/>
              <a:t>NRW Blue Carbon update</a:t>
            </a:r>
          </a:p>
        </p:txBody>
      </p:sp>
      <p:sp>
        <p:nvSpPr>
          <p:cNvPr id="3" name="Content Placeholder 2">
            <a:extLst>
              <a:ext uri="{FF2B5EF4-FFF2-40B4-BE49-F238E27FC236}">
                <a16:creationId xmlns:a16="http://schemas.microsoft.com/office/drawing/2014/main" id="{793D4D34-D582-4501-98FB-3406047AC177}"/>
              </a:ext>
            </a:extLst>
          </p:cNvPr>
          <p:cNvSpPr>
            <a:spLocks noGrp="1"/>
          </p:cNvSpPr>
          <p:nvPr>
            <p:ph idx="1"/>
          </p:nvPr>
        </p:nvSpPr>
        <p:spPr>
          <a:xfrm>
            <a:off x="431801" y="1290911"/>
            <a:ext cx="11481525" cy="4838291"/>
          </a:xfrm>
        </p:spPr>
        <p:txBody>
          <a:bodyPr/>
          <a:lstStyle/>
          <a:p>
            <a:pPr marL="0" lvl="2" indent="0">
              <a:spcBef>
                <a:spcPts val="0"/>
              </a:spcBef>
              <a:spcAft>
                <a:spcPts val="1200"/>
              </a:spcAft>
              <a:buNone/>
            </a:pPr>
            <a:r>
              <a:rPr lang="en-GB" sz="2000" b="1" dirty="0">
                <a:solidFill>
                  <a:schemeClr val="accent1"/>
                </a:solidFill>
              </a:rPr>
              <a:t>Marine Programme Work Area </a:t>
            </a:r>
          </a:p>
          <a:p>
            <a:pPr marL="0" lvl="2" indent="0">
              <a:spcBef>
                <a:spcPts val="0"/>
              </a:spcBef>
              <a:spcAft>
                <a:spcPts val="1200"/>
              </a:spcAft>
              <a:buNone/>
            </a:pPr>
            <a:r>
              <a:rPr lang="en-GB" sz="1400" b="1" dirty="0"/>
              <a:t>Objective: </a:t>
            </a:r>
            <a:r>
              <a:rPr lang="en-GB" sz="1400" b="1" dirty="0">
                <a:solidFill>
                  <a:schemeClr val="tx1"/>
                </a:solidFill>
              </a:rPr>
              <a:t>Advise on maximising blue carbon benefits for Wales, and adaptation to climate change pressures</a:t>
            </a:r>
          </a:p>
          <a:p>
            <a:pPr lvl="2">
              <a:spcBef>
                <a:spcPts val="0"/>
              </a:spcBef>
              <a:spcAft>
                <a:spcPts val="1200"/>
              </a:spcAft>
            </a:pPr>
            <a:r>
              <a:rPr lang="en-GB" sz="1400" dirty="0">
                <a:solidFill>
                  <a:schemeClr val="tx1"/>
                </a:solidFill>
              </a:rPr>
              <a:t>Develop our understanding of blue carbon and the role of the marine environment in responding to the climate emergency. Work alongside Welsh Government and the UK Blue Carbon Evidence partnership to address evidence needs and contribute to emerging blue carbon policy. Participate in working groups under the UK Blue Carbon forum </a:t>
            </a:r>
            <a:r>
              <a:rPr lang="en-GB" sz="1400" dirty="0"/>
              <a:t>and </a:t>
            </a:r>
            <a:r>
              <a:rPr lang="en-GB" sz="1400" dirty="0">
                <a:solidFill>
                  <a:schemeClr val="tx1"/>
                </a:solidFill>
              </a:rPr>
              <a:t>explore opportunities for collaborative working. </a:t>
            </a:r>
            <a:endParaRPr lang="en-GB" sz="1400" dirty="0"/>
          </a:p>
          <a:p>
            <a:pPr lvl="2">
              <a:spcBef>
                <a:spcPts val="0"/>
              </a:spcBef>
              <a:spcAft>
                <a:spcPts val="1200"/>
              </a:spcAft>
            </a:pPr>
            <a:r>
              <a:rPr lang="en-GB" sz="1400" dirty="0">
                <a:solidFill>
                  <a:schemeClr val="tx1"/>
                </a:solidFill>
              </a:rPr>
              <a:t>Embed blue carbon considerations into our advice, decisions and procedures where appropriate and in line with emerging policy.</a:t>
            </a:r>
          </a:p>
          <a:p>
            <a:pPr lvl="2">
              <a:spcBef>
                <a:spcPts val="0"/>
              </a:spcBef>
              <a:spcAft>
                <a:spcPts val="1200"/>
              </a:spcAft>
            </a:pPr>
            <a:r>
              <a:rPr lang="en-GB" sz="1400" dirty="0">
                <a:solidFill>
                  <a:schemeClr val="tx1"/>
                </a:solidFill>
              </a:rPr>
              <a:t>Develop NRW's understanding of the impacts of climate change on Welsh Seas, and options for adaptation and mitigation, including via input to the MCCIP and developing climate change profiles for MPA features.</a:t>
            </a:r>
          </a:p>
          <a:p>
            <a:pPr marL="0" lvl="2" indent="0">
              <a:spcBef>
                <a:spcPts val="0"/>
              </a:spcBef>
              <a:spcAft>
                <a:spcPts val="1200"/>
              </a:spcAft>
              <a:buNone/>
            </a:pPr>
            <a:r>
              <a:rPr lang="en-GB" sz="1400" b="1" dirty="0"/>
              <a:t>Work plan activities:</a:t>
            </a:r>
            <a:endParaRPr lang="en-GB" sz="1400" b="1" dirty="0">
              <a:solidFill>
                <a:schemeClr val="tx1"/>
              </a:solidFill>
            </a:endParaRPr>
          </a:p>
          <a:p>
            <a:pPr lvl="2">
              <a:spcBef>
                <a:spcPts val="0"/>
              </a:spcBef>
              <a:spcAft>
                <a:spcPts val="1200"/>
              </a:spcAft>
            </a:pPr>
            <a:r>
              <a:rPr lang="en-GB" sz="1400" dirty="0">
                <a:solidFill>
                  <a:schemeClr val="tx1"/>
                </a:solidFill>
              </a:rPr>
              <a:t>Evaluate how much blue carbon is protected in our MPA network and work within the current legislative framework to maintain</a:t>
            </a:r>
            <a:r>
              <a:rPr lang="en-GB" sz="1400" dirty="0"/>
              <a:t>/</a:t>
            </a:r>
            <a:r>
              <a:rPr lang="en-GB" sz="1400" dirty="0">
                <a:solidFill>
                  <a:schemeClr val="tx1"/>
                </a:solidFill>
              </a:rPr>
              <a:t>enhance stores</a:t>
            </a:r>
          </a:p>
          <a:p>
            <a:pPr lvl="2">
              <a:spcBef>
                <a:spcPts val="0"/>
              </a:spcBef>
              <a:spcAft>
                <a:spcPts val="1200"/>
              </a:spcAft>
            </a:pPr>
            <a:r>
              <a:rPr lang="en-GB" sz="1400" dirty="0">
                <a:solidFill>
                  <a:schemeClr val="tx1"/>
                </a:solidFill>
              </a:rPr>
              <a:t>Understand how activities impact on carbon storage and sequestration </a:t>
            </a:r>
          </a:p>
          <a:p>
            <a:pPr lvl="2">
              <a:spcBef>
                <a:spcPts val="0"/>
              </a:spcBef>
              <a:spcAft>
                <a:spcPts val="1200"/>
              </a:spcAft>
            </a:pPr>
            <a:r>
              <a:rPr lang="en-GB" sz="1400" dirty="0">
                <a:solidFill>
                  <a:schemeClr val="tx1"/>
                </a:solidFill>
              </a:rPr>
              <a:t>Scope out routes for integrating blue carbon into our marine and coastal advice work</a:t>
            </a:r>
          </a:p>
          <a:p>
            <a:pPr lvl="2">
              <a:spcBef>
                <a:spcPts val="0"/>
              </a:spcBef>
              <a:spcAft>
                <a:spcPts val="1200"/>
              </a:spcAft>
            </a:pPr>
            <a:r>
              <a:rPr lang="en-GB" sz="1400" dirty="0">
                <a:solidFill>
                  <a:schemeClr val="tx1"/>
                </a:solidFill>
              </a:rPr>
              <a:t>Work with internal and external partners to embed opportunities for blue carbon habitat restoration </a:t>
            </a:r>
          </a:p>
          <a:p>
            <a:pPr lvl="2">
              <a:spcBef>
                <a:spcPts val="0"/>
              </a:spcBef>
              <a:spcAft>
                <a:spcPts val="1200"/>
              </a:spcAft>
            </a:pPr>
            <a:r>
              <a:rPr lang="en-GB" sz="1400" dirty="0">
                <a:solidFill>
                  <a:schemeClr val="tx1"/>
                </a:solidFill>
              </a:rPr>
              <a:t>Encourage and participate in knowledge exchange activities and partnerships both across the UK and in Wales to address evidence gaps </a:t>
            </a:r>
          </a:p>
          <a:p>
            <a:pPr lvl="2">
              <a:spcBef>
                <a:spcPts val="0"/>
              </a:spcBef>
              <a:spcAft>
                <a:spcPts val="1200"/>
              </a:spcAft>
            </a:pPr>
            <a:r>
              <a:rPr lang="en-GB" sz="1400" dirty="0">
                <a:solidFill>
                  <a:schemeClr val="tx1"/>
                </a:solidFill>
              </a:rPr>
              <a:t>Explore future opportunities to incorporate blue carbon targets in WGs low carbon delivery plan</a:t>
            </a:r>
          </a:p>
          <a:p>
            <a:pPr lvl="2">
              <a:spcBef>
                <a:spcPts val="0"/>
              </a:spcBef>
              <a:spcAft>
                <a:spcPts val="1200"/>
              </a:spcAft>
            </a:pPr>
            <a:r>
              <a:rPr lang="en-GB" sz="1400" dirty="0">
                <a:solidFill>
                  <a:schemeClr val="tx1"/>
                </a:solidFill>
              </a:rPr>
              <a:t>Embed opportunities for carbon storage/sequestration in our work on coastal adaptation &amp; flood and coastal erosion risk management</a:t>
            </a:r>
          </a:p>
          <a:p>
            <a:pPr marL="0" lvl="2" indent="0">
              <a:spcBef>
                <a:spcPts val="0"/>
              </a:spcBef>
              <a:spcAft>
                <a:spcPts val="1200"/>
              </a:spcAft>
              <a:buNone/>
            </a:pPr>
            <a:endParaRPr lang="en-GB" sz="1400" dirty="0">
              <a:solidFill>
                <a:schemeClr val="tx1"/>
              </a:solidFill>
            </a:endParaRPr>
          </a:p>
        </p:txBody>
      </p:sp>
    </p:spTree>
    <p:extLst>
      <p:ext uri="{BB962C8B-B14F-4D97-AF65-F5344CB8AC3E}">
        <p14:creationId xmlns:p14="http://schemas.microsoft.com/office/powerpoint/2010/main" val="416069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01F6D-81B5-BF07-9828-FF7986332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57B3DC-2F4D-4A6D-DE73-5E1DB8B40AE5}"/>
              </a:ext>
            </a:extLst>
          </p:cNvPr>
          <p:cNvSpPr>
            <a:spLocks noGrp="1"/>
          </p:cNvSpPr>
          <p:nvPr>
            <p:ph type="title"/>
          </p:nvPr>
        </p:nvSpPr>
        <p:spPr/>
        <p:txBody>
          <a:bodyPr/>
          <a:lstStyle/>
          <a:p>
            <a:r>
              <a:rPr lang="en-GB" dirty="0"/>
              <a:t>Evidence needs and priorities 2026/27</a:t>
            </a:r>
          </a:p>
        </p:txBody>
      </p:sp>
      <p:sp>
        <p:nvSpPr>
          <p:cNvPr id="6" name="TextBox 5">
            <a:extLst>
              <a:ext uri="{FF2B5EF4-FFF2-40B4-BE49-F238E27FC236}">
                <a16:creationId xmlns:a16="http://schemas.microsoft.com/office/drawing/2014/main" id="{83759FE3-7DA5-6BA6-9237-660BA3C1FAFF}"/>
              </a:ext>
            </a:extLst>
          </p:cNvPr>
          <p:cNvSpPr txBox="1"/>
          <p:nvPr/>
        </p:nvSpPr>
        <p:spPr>
          <a:xfrm>
            <a:off x="383986" y="1477449"/>
            <a:ext cx="396389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91A5"/>
                </a:solidFill>
                <a:effectLst/>
                <a:uLnTx/>
                <a:uFillTx/>
                <a:latin typeface="Arial"/>
                <a:ea typeface="+mn-ea"/>
                <a:cs typeface="+mn-cs"/>
              </a:rPr>
              <a:t>High priorities</a:t>
            </a:r>
          </a:p>
        </p:txBody>
      </p:sp>
      <p:graphicFrame>
        <p:nvGraphicFramePr>
          <p:cNvPr id="3" name="Table 2">
            <a:extLst>
              <a:ext uri="{FF2B5EF4-FFF2-40B4-BE49-F238E27FC236}">
                <a16:creationId xmlns:a16="http://schemas.microsoft.com/office/drawing/2014/main" id="{692A3D8B-5BE0-4076-EFAB-73C9518B90E6}"/>
              </a:ext>
            </a:extLst>
          </p:cNvPr>
          <p:cNvGraphicFramePr>
            <a:graphicFrameLocks noGrp="1"/>
          </p:cNvGraphicFramePr>
          <p:nvPr>
            <p:extLst>
              <p:ext uri="{D42A27DB-BD31-4B8C-83A1-F6EECF244321}">
                <p14:modId xmlns:p14="http://schemas.microsoft.com/office/powerpoint/2010/main" val="1559662850"/>
              </p:ext>
            </p:extLst>
          </p:nvPr>
        </p:nvGraphicFramePr>
        <p:xfrm>
          <a:off x="431800" y="2237200"/>
          <a:ext cx="10980749" cy="3989096"/>
        </p:xfrm>
        <a:graphic>
          <a:graphicData uri="http://schemas.openxmlformats.org/drawingml/2006/table">
            <a:tbl>
              <a:tblPr>
                <a:tableStyleId>{5C22544A-7EE6-4342-B048-85BDC9FD1C3A}</a:tableStyleId>
              </a:tblPr>
              <a:tblGrid>
                <a:gridCol w="3824754">
                  <a:extLst>
                    <a:ext uri="{9D8B030D-6E8A-4147-A177-3AD203B41FA5}">
                      <a16:colId xmlns:a16="http://schemas.microsoft.com/office/drawing/2014/main" val="1813001058"/>
                    </a:ext>
                  </a:extLst>
                </a:gridCol>
                <a:gridCol w="7155995">
                  <a:extLst>
                    <a:ext uri="{9D8B030D-6E8A-4147-A177-3AD203B41FA5}">
                      <a16:colId xmlns:a16="http://schemas.microsoft.com/office/drawing/2014/main" val="3089564730"/>
                    </a:ext>
                  </a:extLst>
                </a:gridCol>
              </a:tblGrid>
              <a:tr h="1861578">
                <a:tc>
                  <a:txBody>
                    <a:bodyPr/>
                    <a:lstStyle/>
                    <a:p>
                      <a:pPr algn="l" fontAlgn="ctr">
                        <a:buNone/>
                      </a:pPr>
                      <a:r>
                        <a:rPr lang="en-GB" sz="1400" b="1" u="none" strike="noStrike" dirty="0">
                          <a:effectLst/>
                        </a:rPr>
                        <a:t>Where is habitat rollback occurring and what gains in habitat are there in response to coastal change? </a:t>
                      </a:r>
                      <a:endParaRPr lang="en-GB" sz="1400" b="1" i="0" u="none" strike="noStrike" dirty="0">
                        <a:solidFill>
                          <a:srgbClr val="000000"/>
                        </a:solidFill>
                        <a:effectLst/>
                        <a:latin typeface="Arial" panose="020B0604020202020204" pitchFamily="34" charset="0"/>
                      </a:endParaRPr>
                    </a:p>
                  </a:txBody>
                  <a:tcPr marL="0" marR="0" marT="0" marB="0" anchor="ctr"/>
                </a:tc>
                <a:tc>
                  <a:txBody>
                    <a:bodyPr/>
                    <a:lstStyle/>
                    <a:p>
                      <a:pPr algn="l" fontAlgn="ctr">
                        <a:buNone/>
                      </a:pPr>
                      <a:r>
                        <a:rPr lang="en-GB" sz="1400" u="none" strike="noStrike" dirty="0">
                          <a:effectLst/>
                        </a:rPr>
                        <a:t>The rollback of coastal habitats in response to climate change, sea level rise and cliff erosion is expected where conditions allow. Evidence is required to record and provide a register of where this is currently occurring, documenting habitat gains in terms of extent and condition. Evidence is also required concerning the actual change relating to climate and storm events.  The requirement would be to create up to date maps (and a methodology to keep them updated) showing locations where change is occurring due to storms / sea level rise on unconstrained coasts.</a:t>
                      </a:r>
                      <a:endParaRPr lang="en-GB"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174897146"/>
                  </a:ext>
                </a:extLst>
              </a:tr>
              <a:tr h="2127518">
                <a:tc>
                  <a:txBody>
                    <a:bodyPr/>
                    <a:lstStyle/>
                    <a:p>
                      <a:pPr algn="l" fontAlgn="ctr">
                        <a:buNone/>
                      </a:pPr>
                      <a:r>
                        <a:rPr lang="en-GB" sz="1400" b="1" u="none" strike="noStrike" dirty="0">
                          <a:effectLst/>
                        </a:rPr>
                        <a:t>How do human activities and changes in habitat condition affect carbon sequestration and storage in the marine environment? </a:t>
                      </a:r>
                      <a:endParaRPr lang="en-GB" sz="1400" b="1" i="0" u="none" strike="noStrike" dirty="0">
                        <a:solidFill>
                          <a:srgbClr val="000000"/>
                        </a:solidFill>
                        <a:effectLst/>
                        <a:latin typeface="Arial" panose="020B0604020202020204" pitchFamily="34" charset="0"/>
                      </a:endParaRPr>
                    </a:p>
                  </a:txBody>
                  <a:tcPr marL="0" marR="0" marT="0" marB="0" anchor="ctr"/>
                </a:tc>
                <a:tc>
                  <a:txBody>
                    <a:bodyPr/>
                    <a:lstStyle/>
                    <a:p>
                      <a:pPr algn="l" fontAlgn="ctr">
                        <a:buNone/>
                      </a:pPr>
                      <a:r>
                        <a:rPr lang="en-GB" sz="1400" u="none" strike="noStrike" dirty="0">
                          <a:effectLst/>
                        </a:rPr>
                        <a:t>There is a growing focus on the ability of the marine environment to store and sequester carbon, and a requirement to both maintain and enhance blue carbon stores to help achieve net zero. Particular focus at present is on blue carbon habitats such as saltmarsh and seagrass, with a view to include them in the UK's Greenhouse Gas Inventory. Existing studies show that marine habitats play an important role in carbon storage and sequestration, but we have little current knowledge on how impacts on them, and / or changes to habitat condition, may affect their ability to provide this ecosystem service. </a:t>
                      </a:r>
                      <a:endParaRPr lang="en-GB"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823815952"/>
                  </a:ext>
                </a:extLst>
              </a:tr>
            </a:tbl>
          </a:graphicData>
        </a:graphic>
      </p:graphicFrame>
    </p:spTree>
    <p:extLst>
      <p:ext uri="{BB962C8B-B14F-4D97-AF65-F5344CB8AC3E}">
        <p14:creationId xmlns:p14="http://schemas.microsoft.com/office/powerpoint/2010/main" val="2072999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2D7F3-1589-A933-9099-EE8370C47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1579C-248A-1C7F-71D7-CAC46249BEEE}"/>
              </a:ext>
            </a:extLst>
          </p:cNvPr>
          <p:cNvSpPr>
            <a:spLocks noGrp="1"/>
          </p:cNvSpPr>
          <p:nvPr>
            <p:ph type="title"/>
          </p:nvPr>
        </p:nvSpPr>
        <p:spPr/>
        <p:txBody>
          <a:bodyPr/>
          <a:lstStyle/>
          <a:p>
            <a:r>
              <a:rPr lang="en-GB" dirty="0"/>
              <a:t>Evidence needs and priorities  2026/27</a:t>
            </a:r>
          </a:p>
        </p:txBody>
      </p:sp>
      <p:sp>
        <p:nvSpPr>
          <p:cNvPr id="6" name="TextBox 5">
            <a:extLst>
              <a:ext uri="{FF2B5EF4-FFF2-40B4-BE49-F238E27FC236}">
                <a16:creationId xmlns:a16="http://schemas.microsoft.com/office/drawing/2014/main" id="{945A6F4C-16CC-44D5-7910-F71485E98525}"/>
              </a:ext>
            </a:extLst>
          </p:cNvPr>
          <p:cNvSpPr txBox="1"/>
          <p:nvPr/>
        </p:nvSpPr>
        <p:spPr>
          <a:xfrm>
            <a:off x="357093" y="1477449"/>
            <a:ext cx="396389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91A5"/>
                </a:solidFill>
                <a:effectLst/>
                <a:uLnTx/>
                <a:uFillTx/>
                <a:latin typeface="Arial"/>
                <a:ea typeface="+mn-ea"/>
                <a:cs typeface="+mn-cs"/>
              </a:rPr>
              <a:t>Long list</a:t>
            </a:r>
          </a:p>
        </p:txBody>
      </p:sp>
      <p:sp>
        <p:nvSpPr>
          <p:cNvPr id="9" name="TextBox 8">
            <a:extLst>
              <a:ext uri="{FF2B5EF4-FFF2-40B4-BE49-F238E27FC236}">
                <a16:creationId xmlns:a16="http://schemas.microsoft.com/office/drawing/2014/main" id="{3416D7EE-00D7-06FF-D364-36EBA1E95C90}"/>
              </a:ext>
            </a:extLst>
          </p:cNvPr>
          <p:cNvSpPr txBox="1"/>
          <p:nvPr/>
        </p:nvSpPr>
        <p:spPr>
          <a:xfrm>
            <a:off x="431801" y="1939726"/>
            <a:ext cx="9699813" cy="3985706"/>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Understanding vulnerability of protected sites, habitats and species to climate change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Impact of climate change on environmental pressures and subsequent response in biological elements (e.g. changes in nutrient loads)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What impact could climate change have on marine ecosystem services?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Are our saltmarshes responding to climate change by rolling back inland?</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What are the impacts of coastal defences on coastal habitats?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To what extent do coastal habitats act as natural sea defences in terms of function and resilience?</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Does habitat condition affect carbon sequestration potential in marine and coastal blue carbon habitats?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At what locations could saltmarsh habitat be managed by changes to grazing levels to aid coastal protection?</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What are the flood-risk benefits provided by coastal habitats?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a:ea typeface="+mn-ea"/>
                <a:cs typeface="+mn-cs"/>
              </a:rPr>
              <a:t>What will be the likely impact of future extreme storms on Welsh coasts?</a:t>
            </a:r>
          </a:p>
        </p:txBody>
      </p:sp>
    </p:spTree>
    <p:extLst>
      <p:ext uri="{BB962C8B-B14F-4D97-AF65-F5344CB8AC3E}">
        <p14:creationId xmlns:p14="http://schemas.microsoft.com/office/powerpoint/2010/main" val="3426926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95E3F-FEFD-DBD3-F2CC-7ABF3D217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40C95-55B6-40AD-375C-9DB1F862E360}"/>
              </a:ext>
            </a:extLst>
          </p:cNvPr>
          <p:cNvSpPr>
            <a:spLocks noGrp="1"/>
          </p:cNvSpPr>
          <p:nvPr>
            <p:ph type="title"/>
          </p:nvPr>
        </p:nvSpPr>
        <p:spPr>
          <a:xfrm>
            <a:off x="431801" y="476250"/>
            <a:ext cx="8775700" cy="954001"/>
          </a:xfrm>
        </p:spPr>
        <p:txBody>
          <a:bodyPr/>
          <a:lstStyle/>
          <a:p>
            <a:r>
              <a:rPr lang="en-GB" dirty="0"/>
              <a:t>Blue Carbon</a:t>
            </a:r>
          </a:p>
        </p:txBody>
      </p:sp>
      <p:sp>
        <p:nvSpPr>
          <p:cNvPr id="6" name="Content Placeholder 5">
            <a:extLst>
              <a:ext uri="{FF2B5EF4-FFF2-40B4-BE49-F238E27FC236}">
                <a16:creationId xmlns:a16="http://schemas.microsoft.com/office/drawing/2014/main" id="{415D38B5-4B8A-7786-3FF3-179AC1BD4EBF}"/>
              </a:ext>
            </a:extLst>
          </p:cNvPr>
          <p:cNvSpPr>
            <a:spLocks noGrp="1"/>
          </p:cNvSpPr>
          <p:nvPr>
            <p:ph idx="1"/>
          </p:nvPr>
        </p:nvSpPr>
        <p:spPr>
          <a:xfrm>
            <a:off x="431801" y="1430251"/>
            <a:ext cx="11195423" cy="4536356"/>
          </a:xfrm>
        </p:spPr>
        <p:txBody>
          <a:bodyPr/>
          <a:lstStyle/>
          <a:p>
            <a:pPr>
              <a:spcBef>
                <a:spcPts val="0"/>
              </a:spcBef>
              <a:spcAft>
                <a:spcPts val="1200"/>
              </a:spcAft>
            </a:pPr>
            <a:r>
              <a:rPr lang="en-GB" sz="1800" dirty="0">
                <a:solidFill>
                  <a:schemeClr val="accent1"/>
                </a:solidFill>
              </a:rPr>
              <a:t>Collaborative research work</a:t>
            </a:r>
          </a:p>
          <a:p>
            <a:pPr marL="285750" indent="-285750">
              <a:spcBef>
                <a:spcPts val="0"/>
              </a:spcBef>
              <a:spcAft>
                <a:spcPts val="1200"/>
              </a:spcAft>
              <a:buFont typeface="Arial" panose="020B0604020202020204" pitchFamily="34" charset="0"/>
              <a:buChar char="•"/>
            </a:pPr>
            <a:r>
              <a:rPr lang="en-GB" sz="1600" b="0" u="sng" dirty="0">
                <a:solidFill>
                  <a:schemeClr val="tx1"/>
                </a:solidFill>
              </a:rPr>
              <a:t>CASE PhD projects</a:t>
            </a:r>
            <a:r>
              <a:rPr lang="en-GB" sz="1600" b="0" dirty="0">
                <a:solidFill>
                  <a:schemeClr val="tx1"/>
                </a:solidFill>
              </a:rPr>
              <a:t>: NRW are currently supporting 2 CASE awards for Blue Carbon PhDs, </a:t>
            </a:r>
          </a:p>
          <a:p>
            <a:pPr lvl="2" indent="0">
              <a:spcBef>
                <a:spcPts val="0"/>
              </a:spcBef>
              <a:spcAft>
                <a:spcPts val="1200"/>
              </a:spcAft>
              <a:buNone/>
            </a:pPr>
            <a:r>
              <a:rPr lang="en-GB" sz="1400" dirty="0"/>
              <a:t>	1. Bangor University Seagrass project (blue carbon and microplastic capture, with a focus on how environmental variables may 	influence capture rates</a:t>
            </a:r>
            <a:r>
              <a:rPr lang="en-GB" sz="1400"/>
              <a:t>); Martyn </a:t>
            </a:r>
            <a:r>
              <a:rPr lang="en-GB" sz="1400" dirty="0"/>
              <a:t>Kurr, Catilin Taylor-Robinson </a:t>
            </a:r>
          </a:p>
          <a:p>
            <a:pPr lvl="2" indent="0">
              <a:spcBef>
                <a:spcPts val="0"/>
              </a:spcBef>
              <a:spcAft>
                <a:spcPts val="1200"/>
              </a:spcAft>
              <a:buNone/>
            </a:pPr>
            <a:r>
              <a:rPr lang="en-GB" sz="1400" dirty="0"/>
              <a:t>	2. Swansea University Macroalgae project (Marine forests in flux: the impacts of climate change on carbon sequestration in seaweed communities); John Griffin, Nadia Frontier</a:t>
            </a:r>
          </a:p>
          <a:p>
            <a:pPr marL="342900" indent="-342900">
              <a:spcBef>
                <a:spcPts val="0"/>
              </a:spcBef>
              <a:spcAft>
                <a:spcPts val="1200"/>
              </a:spcAft>
              <a:buFont typeface="Arial" panose="020B0604020202020204" pitchFamily="34" charset="0"/>
              <a:buChar char="•"/>
            </a:pPr>
            <a:r>
              <a:rPr lang="en-GB" sz="1600" b="0" u="sng" dirty="0">
                <a:solidFill>
                  <a:schemeClr val="tx1"/>
                </a:solidFill>
              </a:rPr>
              <a:t>CEFAS research work on carbon in sediments:</a:t>
            </a:r>
          </a:p>
          <a:p>
            <a:pPr marL="885825" lvl="3" indent="-342900">
              <a:spcBef>
                <a:spcPts val="0"/>
              </a:spcBef>
              <a:spcAft>
                <a:spcPts val="1200"/>
              </a:spcAft>
            </a:pPr>
            <a:r>
              <a:rPr lang="en-GB" sz="1400" dirty="0"/>
              <a:t>D</a:t>
            </a:r>
            <a:r>
              <a:rPr lang="en-GB" sz="1400" b="0" dirty="0">
                <a:solidFill>
                  <a:schemeClr val="tx1"/>
                </a:solidFill>
              </a:rPr>
              <a:t>evelopment of a technical brief on carbon storage in seabed sediments and potential impacts of bottom disturbance. </a:t>
            </a:r>
          </a:p>
          <a:p>
            <a:pPr marL="885825" lvl="3" indent="-342900">
              <a:spcBef>
                <a:spcPts val="0"/>
              </a:spcBef>
              <a:spcAft>
                <a:spcPts val="1200"/>
              </a:spcAft>
            </a:pPr>
            <a:r>
              <a:rPr lang="en-GB" sz="1400" b="0" dirty="0">
                <a:solidFill>
                  <a:schemeClr val="tx1"/>
                </a:solidFill>
              </a:rPr>
              <a:t>Collaborative work on understanding organic carbon accumulation, storage and loss in seabed sediments (understanding environmental drivers and potential vulnerabilities). </a:t>
            </a:r>
          </a:p>
          <a:p>
            <a:pPr marL="285750" indent="-285750">
              <a:spcBef>
                <a:spcPts val="0"/>
              </a:spcBef>
              <a:spcAft>
                <a:spcPts val="1200"/>
              </a:spcAft>
              <a:buFont typeface="Arial" panose="020B0604020202020204" pitchFamily="34" charset="0"/>
              <a:buChar char="•"/>
            </a:pPr>
            <a:r>
              <a:rPr lang="en-GB" sz="1600" b="0" u="sng" dirty="0">
                <a:solidFill>
                  <a:schemeClr val="tx1"/>
                </a:solidFill>
              </a:rPr>
              <a:t>NERC research project </a:t>
            </a:r>
            <a:r>
              <a:rPr lang="en-GB" sz="1600" b="0" u="sng" dirty="0" err="1">
                <a:solidFill>
                  <a:schemeClr val="tx1"/>
                </a:solidFill>
              </a:rPr>
              <a:t>SeaStore</a:t>
            </a:r>
            <a:r>
              <a:rPr lang="en-GB" sz="1600" b="0" u="sng" dirty="0">
                <a:solidFill>
                  <a:schemeClr val="tx1"/>
                </a:solidFill>
              </a:rPr>
              <a:t> </a:t>
            </a:r>
            <a:r>
              <a:rPr lang="en-GB" sz="1600" b="0" dirty="0">
                <a:solidFill>
                  <a:schemeClr val="tx1"/>
                </a:solidFill>
              </a:rPr>
              <a:t>(Bangor Uni lead) - How do fishing gear, trawling frequency and the sedimentary environment affect the potential for marine sediments to act as a net source of CO</a:t>
            </a:r>
            <a:r>
              <a:rPr lang="en-GB" sz="1400" b="0" dirty="0">
                <a:solidFill>
                  <a:schemeClr val="tx1"/>
                </a:solidFill>
              </a:rPr>
              <a:t>2</a:t>
            </a:r>
            <a:r>
              <a:rPr lang="en-GB" sz="1600" b="0" dirty="0">
                <a:solidFill>
                  <a:schemeClr val="tx1"/>
                </a:solidFill>
              </a:rPr>
              <a:t>?</a:t>
            </a:r>
          </a:p>
          <a:p>
            <a:pPr>
              <a:spcBef>
                <a:spcPts val="0"/>
              </a:spcBef>
              <a:spcAft>
                <a:spcPts val="1200"/>
              </a:spcAft>
            </a:pPr>
            <a:r>
              <a:rPr lang="en-GB" sz="1400" b="0" dirty="0">
                <a:solidFill>
                  <a:schemeClr val="tx1"/>
                </a:solidFill>
              </a:rPr>
              <a:t>	1. How does C resuspended due to trawling modulate seawater chemistry and what is the fate of the resuspended C?</a:t>
            </a:r>
          </a:p>
          <a:p>
            <a:pPr>
              <a:spcBef>
                <a:spcPts val="0"/>
              </a:spcBef>
              <a:spcAft>
                <a:spcPts val="1200"/>
              </a:spcAft>
            </a:pPr>
            <a:r>
              <a:rPr lang="en-GB" sz="1400" b="0" dirty="0">
                <a:solidFill>
                  <a:schemeClr val="tx1"/>
                </a:solidFill>
              </a:rPr>
              <a:t>	2. How do horizontal and vertical mixing, water column production and respiration affect the potential for trawl-driven 	biogeochemical change to result in impacts on air-sea exchanges?</a:t>
            </a:r>
          </a:p>
          <a:p>
            <a:pPr>
              <a:spcBef>
                <a:spcPts val="0"/>
              </a:spcBef>
              <a:spcAft>
                <a:spcPts val="1200"/>
              </a:spcAft>
            </a:pPr>
            <a:r>
              <a:rPr lang="en-GB" sz="1400" b="0" dirty="0">
                <a:solidFill>
                  <a:schemeClr val="tx1"/>
                </a:solidFill>
              </a:rPr>
              <a:t>	3. Will management interventions result in the reduction of C loss and CO2 emissions and recovery of seabed sediment C stocks?</a:t>
            </a:r>
          </a:p>
          <a:p>
            <a:pPr>
              <a:spcBef>
                <a:spcPts val="0"/>
              </a:spcBef>
              <a:spcAft>
                <a:spcPts val="1200"/>
              </a:spcAft>
            </a:pPr>
            <a:r>
              <a:rPr lang="en-GB" sz="1200" b="0" dirty="0">
                <a:solidFill>
                  <a:schemeClr val="tx1"/>
                </a:solidFill>
              </a:rPr>
              <a:t>	</a:t>
            </a:r>
          </a:p>
        </p:txBody>
      </p:sp>
    </p:spTree>
    <p:extLst>
      <p:ext uri="{BB962C8B-B14F-4D97-AF65-F5344CB8AC3E}">
        <p14:creationId xmlns:p14="http://schemas.microsoft.com/office/powerpoint/2010/main" val="732081001"/>
      </p:ext>
    </p:extLst>
  </p:cSld>
  <p:clrMapOvr>
    <a:masterClrMapping/>
  </p:clrMapOvr>
</p:sld>
</file>

<file path=ppt/theme/theme1.xml><?xml version="1.0" encoding="utf-8"?>
<a:theme xmlns:a="http://schemas.openxmlformats.org/drawingml/2006/main" name="NRW PPT 2010 Final">
  <a:themeElements>
    <a:clrScheme name="NRW colours">
      <a:dk1>
        <a:sysClr val="windowText" lastClr="000000"/>
      </a:dk1>
      <a:lt1>
        <a:sysClr val="window" lastClr="FFFFFF"/>
      </a:lt1>
      <a:dk2>
        <a:srgbClr val="3C3C41"/>
      </a:dk2>
      <a:lt2>
        <a:srgbClr val="FFFFFF"/>
      </a:lt2>
      <a:accent1>
        <a:srgbClr val="0091A5"/>
      </a:accent1>
      <a:accent2>
        <a:srgbClr val="2D962D"/>
      </a:accent2>
      <a:accent3>
        <a:srgbClr val="005541"/>
      </a:accent3>
      <a:accent4>
        <a:srgbClr val="82D2F0"/>
      </a:accent4>
      <a:accent5>
        <a:srgbClr val="3C3C41"/>
      </a:accent5>
      <a:accent6>
        <a:srgbClr val="95959D"/>
      </a:accent6>
      <a:hlink>
        <a:srgbClr val="82D2F0"/>
      </a:hlink>
      <a:folHlink>
        <a:srgbClr val="95959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Dwr / Water">
      <a:srgbClr val="0091A5"/>
    </a:custClr>
    <a:custClr name="Awyr / Air">
      <a:srgbClr val="82D2F0"/>
    </a:custClr>
    <a:custClr name="Bywyd gwyllt / Wildlife">
      <a:srgbClr val="2D962D"/>
    </a:custClr>
    <a:custClr name="Tir / Land">
      <a:srgbClr val="005541"/>
    </a:custClr>
    <a:custClr name="Llwyd / grey">
      <a:srgbClr val="3C3C41"/>
    </a:custClr>
  </a:custClrLst>
  <a:extLst>
    <a:ext uri="{05A4C25C-085E-4340-85A3-A5531E510DB2}">
      <thm15:themeFamily xmlns:thm15="http://schemas.microsoft.com/office/thememl/2012/main" name="PowerPoint English 2010 [Read-Only]" id="{D724C378-00AA-4880-B40C-55FEB1FBA769}" vid="{FC5B676E-FDD3-4116-9C50-4F2A8FEDE6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1014</Words>
  <Application>Microsoft Office PowerPoint</Application>
  <PresentationFormat>Widescreen</PresentationFormat>
  <Paragraphs>50</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Arial</vt:lpstr>
      <vt:lpstr>Calibri</vt:lpstr>
      <vt:lpstr>Wingdings</vt:lpstr>
      <vt:lpstr>NRW PPT 2010 Final</vt:lpstr>
      <vt:lpstr>NRW Blue Carbon update</vt:lpstr>
      <vt:lpstr>Evidence needs and priorities 2026/27</vt:lpstr>
      <vt:lpstr>Evidence needs and priorities  2026/27</vt:lpstr>
      <vt:lpstr>Blue Carbon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Robinson, Karen</dc:creator>
  <cp:lastModifiedBy>Robinson, Karen</cp:lastModifiedBy>
  <cp:revision>1</cp:revision>
  <dcterms:created xsi:type="dcterms:W3CDTF">2025-09-15T13:25:27Z</dcterms:created>
  <dcterms:modified xsi:type="dcterms:W3CDTF">2025-09-16T10:03:52Z</dcterms:modified>
</cp:coreProperties>
</file>